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75" r:id="rId6"/>
    <p:sldId id="273" r:id="rId7"/>
    <p:sldId id="259" r:id="rId8"/>
    <p:sldId id="260" r:id="rId9"/>
    <p:sldId id="278" r:id="rId10"/>
    <p:sldId id="261" r:id="rId11"/>
    <p:sldId id="262" r:id="rId12"/>
    <p:sldId id="269" r:id="rId13"/>
    <p:sldId id="263" r:id="rId14"/>
    <p:sldId id="280" r:id="rId15"/>
    <p:sldId id="277" r:id="rId16"/>
    <p:sldId id="270" r:id="rId17"/>
    <p:sldId id="283" r:id="rId18"/>
    <p:sldId id="264" r:id="rId19"/>
    <p:sldId id="266" r:id="rId20"/>
    <p:sldId id="267" r:id="rId21"/>
    <p:sldId id="286" r:id="rId22"/>
    <p:sldId id="284" r:id="rId23"/>
    <p:sldId id="285" r:id="rId24"/>
    <p:sldId id="287" r:id="rId25"/>
    <p:sldId id="279" r:id="rId26"/>
    <p:sldId id="274" r:id="rId27"/>
    <p:sldId id="268" r:id="rId2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67" d="100"/>
          <a:sy n="67" d="100"/>
        </p:scale>
        <p:origin x="127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690E-22AE-4C45-9D43-D4C4C7ACDB5E}" type="datetimeFigureOut">
              <a:rPr lang="nl-BE" smtClean="0"/>
              <a:t>7/09/2020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18FED-B3E3-455B-865E-6C8E553EE1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96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7960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Ellen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8184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42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638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975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9004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Ellen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9097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8840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022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0476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Ellen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1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3141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Ellen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972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98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2305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7008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179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Ellen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9336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158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477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Ellen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159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Ellen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935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Ellen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424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595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905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Lieselotte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8FED-B3E3-455B-865E-6C8E553EE1E4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706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554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867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408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26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84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064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949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422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332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93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479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7D8A-1D98-431F-B10D-6B3EDF0BBCE6}" type="datetimeFigureOut">
              <a:rPr lang="nl-BE" smtClean="0"/>
              <a:pPr/>
              <a:t>7/09/2020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BDC5-B4F1-4787-93B9-4952CD79123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265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"/>
          <a:stretch/>
        </p:blipFill>
        <p:spPr bwMode="auto">
          <a:xfrm>
            <a:off x="1295787" y="238494"/>
            <a:ext cx="6804604" cy="4118508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1995" y="4077072"/>
            <a:ext cx="7212187" cy="1894362"/>
          </a:xfrm>
        </p:spPr>
        <p:txBody>
          <a:bodyPr>
            <a:normAutofit fontScale="90000"/>
          </a:bodyPr>
          <a:lstStyle/>
          <a:p>
            <a:r>
              <a:rPr lang="nl-BE" dirty="0"/>
              <a:t>infomoment eerste leerjaar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WELKOM!</a:t>
            </a:r>
            <a:br>
              <a:rPr lang="nl-BE" dirty="0"/>
            </a:br>
            <a:r>
              <a:rPr lang="nl-BE" sz="3100" dirty="0">
                <a:sym typeface="Wingdings" panose="05000000000000000000" pitchFamily="2" charset="2"/>
              </a:rPr>
              <a:t/>
            </a:r>
            <a:br>
              <a:rPr lang="nl-BE" sz="3100" dirty="0">
                <a:sym typeface="Wingdings" panose="05000000000000000000" pitchFamily="2" charset="2"/>
              </a:rPr>
            </a:br>
            <a:r>
              <a:rPr lang="nl-BE" sz="3100" dirty="0">
                <a:sym typeface="Wingdings" panose="05000000000000000000" pitchFamily="2" charset="2"/>
              </a:rPr>
              <a:t>Zetten jullie alvast je micro uit?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A788DB72-221F-45BE-BEF0-8E5DAD13C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41" y="5400306"/>
            <a:ext cx="1142256" cy="11422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7C65B4C-96CE-4B92-B6F0-537909A59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21" y="5400306"/>
            <a:ext cx="1142256" cy="1142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Wat zit er steeds in de boekentas?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1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</a:pPr>
            <a:r>
              <a:rPr lang="nl-BE" dirty="0"/>
              <a:t>De plastiek map</a:t>
            </a:r>
            <a:br>
              <a:rPr lang="nl-BE" dirty="0"/>
            </a:br>
            <a:r>
              <a:rPr lang="nl-BE" dirty="0"/>
              <a:t>&gt; met leesmap, agenda en brievenmap</a:t>
            </a:r>
          </a:p>
          <a:p>
            <a:pPr lvl="0">
              <a:lnSpc>
                <a:spcPct val="150000"/>
              </a:lnSpc>
            </a:pPr>
            <a:r>
              <a:rPr lang="nl-BE" dirty="0"/>
              <a:t>Letterdoosje</a:t>
            </a:r>
          </a:p>
          <a:p>
            <a:pPr>
              <a:lnSpc>
                <a:spcPct val="150000"/>
              </a:lnSpc>
            </a:pPr>
            <a:r>
              <a:rPr lang="nl-BE" dirty="0"/>
              <a:t>Eventueel pennenzak</a:t>
            </a:r>
          </a:p>
          <a:p>
            <a:pPr>
              <a:lnSpc>
                <a:spcPct val="150000"/>
              </a:lnSpc>
            </a:pPr>
            <a:r>
              <a:rPr lang="nl-BE" dirty="0"/>
              <a:t>Fruit, vieruurtje en </a:t>
            </a:r>
            <a:br>
              <a:rPr lang="nl-BE" dirty="0"/>
            </a:br>
            <a:r>
              <a:rPr lang="nl-BE" dirty="0"/>
              <a:t>een drinkfles met water</a:t>
            </a:r>
          </a:p>
          <a:p>
            <a:pPr marL="0" lvl="0" indent="0">
              <a:lnSpc>
                <a:spcPct val="150000"/>
              </a:lnSpc>
              <a:buNone/>
            </a:pPr>
            <a:endParaRPr lang="nl-BE" sz="2400" dirty="0"/>
          </a:p>
        </p:txBody>
      </p:sp>
      <p:pic>
        <p:nvPicPr>
          <p:cNvPr id="5" name="Afbeelding 4" descr="Afbeelding met persoon, kind, jong, jongen&#10;&#10;Automatisch gegenereerde beschrijving">
            <a:extLst>
              <a:ext uri="{FF2B5EF4-FFF2-40B4-BE49-F238E27FC236}">
                <a16:creationId xmlns:a16="http://schemas.microsoft.com/office/drawing/2014/main" xmlns="" id="{1D339726-5B42-431B-B05A-D1E159EAC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62031"/>
            <a:ext cx="3131840" cy="41741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05202"/>
            <a:ext cx="4984565" cy="1143000"/>
          </a:xfrm>
        </p:spPr>
        <p:txBody>
          <a:bodyPr/>
          <a:lstStyle/>
          <a:p>
            <a:r>
              <a:rPr lang="nl-BE" dirty="0"/>
              <a:t>Rekenen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178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4000" dirty="0"/>
              <a:t>ijsbergmethode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al handelend leren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/>
              <a:t> ervaringsgericht leren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/>
              <a:t> wiskundig inzicht ontwikkelen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/>
              <a:t> veel mogelijkheden tot differentiatie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45308FF-020D-457C-A66A-9B43AF0C0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069" y="116632"/>
            <a:ext cx="3950794" cy="3235492"/>
          </a:xfrm>
          <a:prstGeom prst="rect">
            <a:avLst/>
          </a:prstGeom>
        </p:spPr>
      </p:pic>
      <p:pic>
        <p:nvPicPr>
          <p:cNvPr id="6" name="Afbeelding 5" descr="Afbeelding met buiten, persoon, klein, kind&#10;&#10;Automatisch gegenereerde beschrijving">
            <a:extLst>
              <a:ext uri="{FF2B5EF4-FFF2-40B4-BE49-F238E27FC236}">
                <a16:creationId xmlns:a16="http://schemas.microsoft.com/office/drawing/2014/main" xmlns="" id="{8FFA6C6C-B3DD-48D9-A193-5E7313568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05064"/>
            <a:ext cx="2094599" cy="27917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nl-BE" dirty="0"/>
              <a:t>Taal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4540" y="836711"/>
            <a:ext cx="8229600" cy="53285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nl-BE" dirty="0"/>
              <a:t>Methode: </a:t>
            </a:r>
            <a:r>
              <a:rPr lang="nl-BE" b="1" dirty="0"/>
              <a:t>Mol en Beer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BE" dirty="0"/>
              <a:t>      Materiaal: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leesboekjes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werkboeken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differentiatie: leesmap met leesoefeningen volgens niveau </a:t>
            </a:r>
          </a:p>
          <a:p>
            <a:pPr>
              <a:lnSpc>
                <a:spcPct val="120000"/>
              </a:lnSpc>
            </a:pPr>
            <a:r>
              <a:rPr lang="nl-BE" dirty="0"/>
              <a:t>Algemeen: 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speels en creatief: themaverhalen of poppenspel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Alle taaldomeinen (spreken, luisteren, taalbeschouwing, spelling,…)</a:t>
            </a:r>
          </a:p>
          <a:p>
            <a:pPr>
              <a:lnSpc>
                <a:spcPct val="120000"/>
              </a:lnSpc>
            </a:pPr>
            <a:r>
              <a:rPr lang="nl-BE" dirty="0"/>
              <a:t>Aanleren van de schrijfletters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"/>
          <a:stretch/>
        </p:blipFill>
        <p:spPr bwMode="auto">
          <a:xfrm>
            <a:off x="6671811" y="5301208"/>
            <a:ext cx="2238176" cy="1354663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Afbeelding 3" descr="Afbeelding met persoon, buiten, jongen, jong&#10;&#10;Automatisch gegenereerde beschrijving">
            <a:extLst>
              <a:ext uri="{FF2B5EF4-FFF2-40B4-BE49-F238E27FC236}">
                <a16:creationId xmlns:a16="http://schemas.microsoft.com/office/drawing/2014/main" xmlns="" id="{C64B97AA-1CA5-4640-8ADC-3C84FC33F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2025562" cy="26997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Wereldoriëntatie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328592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60000"/>
              </a:lnSpc>
            </a:pPr>
            <a:r>
              <a:rPr lang="nl-BE" dirty="0"/>
              <a:t>zonder methode</a:t>
            </a:r>
          </a:p>
          <a:p>
            <a:pPr lvl="0">
              <a:lnSpc>
                <a:spcPct val="160000"/>
              </a:lnSpc>
            </a:pPr>
            <a:r>
              <a:rPr lang="nl-BE" dirty="0"/>
              <a:t>verschillende thema’s 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nl-BE" dirty="0"/>
              <a:t>bv. naar school, herfst, Sinterklaas, gevoelens, lente, gezonde voeding, …</a:t>
            </a:r>
          </a:p>
          <a:p>
            <a:pPr lvl="0">
              <a:lnSpc>
                <a:spcPct val="160000"/>
              </a:lnSpc>
            </a:pPr>
            <a:r>
              <a:rPr lang="nl-BE" dirty="0"/>
              <a:t>geregeld lessen rond het verkeer </a:t>
            </a:r>
          </a:p>
          <a:p>
            <a:pPr lvl="0">
              <a:lnSpc>
                <a:spcPct val="160000"/>
              </a:lnSpc>
            </a:pPr>
            <a:r>
              <a:rPr lang="nl-BE" dirty="0"/>
              <a:t>leeruitstappen volgens een bepaald thema </a:t>
            </a:r>
          </a:p>
          <a:p>
            <a:pPr lvl="0">
              <a:lnSpc>
                <a:spcPct val="160000"/>
              </a:lnSpc>
            </a:pPr>
            <a:r>
              <a:rPr lang="nl-BE" dirty="0"/>
              <a:t>muzische vorming </a:t>
            </a:r>
          </a:p>
          <a:p>
            <a:pPr>
              <a:lnSpc>
                <a:spcPct val="160000"/>
              </a:lnSpc>
            </a:pPr>
            <a:r>
              <a:rPr lang="nl-BE" dirty="0"/>
              <a:t>sociale opvoeding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Overgang naar het eerste leerjaar?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Kringmoment</a:t>
            </a:r>
          </a:p>
          <a:p>
            <a:r>
              <a:rPr lang="nl-BE" dirty="0" err="1"/>
              <a:t>Daglijn</a:t>
            </a:r>
            <a:endParaRPr lang="nl-BE" dirty="0"/>
          </a:p>
          <a:p>
            <a:r>
              <a:rPr lang="nl-BE" dirty="0"/>
              <a:t>Aparte speelplaats</a:t>
            </a:r>
          </a:p>
          <a:p>
            <a:r>
              <a:rPr lang="nl-BE" dirty="0"/>
              <a:t>Ervaring in kleuter én lager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 descr="Afbeelding met binnen, tafel, kamer, keuken&#10;&#10;Automatisch gegenereerde beschrijving">
            <a:extLst>
              <a:ext uri="{FF2B5EF4-FFF2-40B4-BE49-F238E27FC236}">
                <a16:creationId xmlns:a16="http://schemas.microsoft.com/office/drawing/2014/main" xmlns="" id="{27BF5877-D0C3-4216-B359-DC5425DF6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676361" cy="27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CE685A9-B899-454F-B4E5-D20E2D17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8640"/>
            <a:ext cx="8686800" cy="23762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b="1" dirty="0"/>
              <a:t>Een blad, oefening, hoofdstuk, … niet ingevuld?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Buiten inoefenen, spelenderwijs inoefenen, op de </a:t>
            </a:r>
            <a:r>
              <a:rPr lang="nl-BE" dirty="0" err="1">
                <a:sym typeface="Wingdings" panose="05000000000000000000" pitchFamily="2" charset="2"/>
              </a:rPr>
              <a:t>Ipad</a:t>
            </a:r>
            <a:r>
              <a:rPr lang="nl-BE" dirty="0">
                <a:sym typeface="Wingdings" panose="05000000000000000000" pitchFamily="2" charset="2"/>
              </a:rPr>
              <a:t> inoefenen, op uitstap inoefenen, …</a:t>
            </a:r>
          </a:p>
          <a:p>
            <a:pPr>
              <a:buFont typeface="Wingdings" panose="05000000000000000000" pitchFamily="2" charset="2"/>
              <a:buChar char="à"/>
            </a:pPr>
            <a:endParaRPr lang="nl-B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BE" dirty="0"/>
              <a:t> Ervaringsgericht leren en focus op leerplezier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à"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 descr="Afbeelding met buiten, kind, jongen, klein&#10;&#10;Automatisch gegenereerde beschrijving">
            <a:extLst>
              <a:ext uri="{FF2B5EF4-FFF2-40B4-BE49-F238E27FC236}">
                <a16:creationId xmlns:a16="http://schemas.microsoft.com/office/drawing/2014/main" xmlns="" id="{5C834991-75FB-44CC-88CE-3DD68CA40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43084"/>
            <a:ext cx="5220072" cy="39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7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Zorg?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1031" y="1268761"/>
            <a:ext cx="8964488" cy="36724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l-BE" sz="2800" i="1" dirty="0"/>
              <a:t>pre-instructie, differentiatie, begeleiding leerkracht, ondersteunend materiaal, coöperatief leren, </a:t>
            </a:r>
            <a:br>
              <a:rPr lang="nl-BE" sz="2800" i="1" dirty="0"/>
            </a:br>
            <a:r>
              <a:rPr lang="nl-BE" sz="2800" i="1" dirty="0"/>
              <a:t>niveaugroepen, individuele trajecten,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dirty="0"/>
              <a:t>+ Zorgmomenten met eigen juffen of </a:t>
            </a:r>
            <a:r>
              <a:rPr lang="nl-BE" dirty="0" err="1"/>
              <a:t>zorgjuf</a:t>
            </a:r>
            <a:r>
              <a:rPr lang="nl-BE" dirty="0"/>
              <a:t> Jolien</a:t>
            </a:r>
            <a:endParaRPr lang="nl-BE" b="1" dirty="0"/>
          </a:p>
        </p:txBody>
      </p:sp>
      <p:pic>
        <p:nvPicPr>
          <p:cNvPr id="5" name="Afbeelding 4" descr="Afbeelding met gebouw, houten, klein, zitten&#10;&#10;Automatisch gegenereerde beschrijving">
            <a:extLst>
              <a:ext uri="{FF2B5EF4-FFF2-40B4-BE49-F238E27FC236}">
                <a16:creationId xmlns:a16="http://schemas.microsoft.com/office/drawing/2014/main" xmlns="" id="{66F81E99-7B0F-4245-8804-6CFD916BA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09599"/>
            <a:ext cx="2175523" cy="28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CE73D4-37FD-4E01-A046-912B9A3D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Zorgcoördinator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476BFA2-E1AB-4FE6-B39F-53EB10B2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r>
              <a:rPr lang="nl-BE" dirty="0"/>
              <a:t>Juf Tineke</a:t>
            </a:r>
          </a:p>
          <a:p>
            <a:endParaRPr lang="nl-BE" dirty="0"/>
          </a:p>
          <a:p>
            <a:r>
              <a:rPr lang="nl-BE" dirty="0"/>
              <a:t>zorgcoördinator@bsmijlpaal.be</a:t>
            </a:r>
          </a:p>
          <a:p>
            <a:endParaRPr lang="nl-BE" dirty="0"/>
          </a:p>
          <a:p>
            <a:r>
              <a:rPr lang="nl-BE" dirty="0"/>
              <a:t>Gesprekken kunnen op afspraak</a:t>
            </a:r>
          </a:p>
          <a:p>
            <a:endParaRPr lang="nl-BE" dirty="0"/>
          </a:p>
          <a:p>
            <a:r>
              <a:rPr lang="nl-BE" dirty="0"/>
              <a:t>Visie: https://zorgmijlpaaldrongen.weebly.com/</a:t>
            </a:r>
          </a:p>
        </p:txBody>
      </p:sp>
    </p:spTree>
    <p:extLst>
      <p:ext uri="{BB962C8B-B14F-4D97-AF65-F5344CB8AC3E}">
        <p14:creationId xmlns:p14="http://schemas.microsoft.com/office/powerpoint/2010/main" val="108420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Rapport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4350" y="1417638"/>
            <a:ext cx="8579296" cy="521317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nl-BE" dirty="0"/>
              <a:t>4 rapporten </a:t>
            </a:r>
          </a:p>
          <a:p>
            <a:pPr>
              <a:lnSpc>
                <a:spcPct val="120000"/>
              </a:lnSpc>
            </a:pPr>
            <a:r>
              <a:rPr lang="nl-BE" dirty="0"/>
              <a:t>Breed evalueren</a:t>
            </a:r>
          </a:p>
          <a:p>
            <a:pPr lvl="0">
              <a:lnSpc>
                <a:spcPct val="120000"/>
              </a:lnSpc>
            </a:pPr>
            <a:r>
              <a:rPr lang="nl-BE" dirty="0"/>
              <a:t>3 officiële oudercontacten, kan tussendoor ook op aanvraag.</a:t>
            </a:r>
          </a:p>
          <a:p>
            <a:pPr lvl="0">
              <a:lnSpc>
                <a:spcPct val="120000"/>
              </a:lnSpc>
            </a:pPr>
            <a:endParaRPr lang="nl-BE" dirty="0"/>
          </a:p>
          <a:p>
            <a:pPr marL="0" indent="0">
              <a:lnSpc>
                <a:spcPct val="120000"/>
              </a:lnSpc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rapporten worden dit schooljaar hervormd .</a:t>
            </a:r>
          </a:p>
          <a:p>
            <a:pPr marL="0" lvl="0" indent="0">
              <a:lnSpc>
                <a:spcPct val="120000"/>
              </a:lnSpc>
              <a:buNone/>
            </a:pPr>
            <a:endParaRPr lang="nl-BE" dirty="0"/>
          </a:p>
        </p:txBody>
      </p:sp>
      <p:pic>
        <p:nvPicPr>
          <p:cNvPr id="4" name="Afbeelding 3" descr="rappo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3314" y="846138"/>
            <a:ext cx="2433836" cy="19306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Speeltijden en maaltijden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l-BE" dirty="0"/>
              <a:t>Speeltijd: om 10u20 en 14u30, 15 minuten</a:t>
            </a:r>
          </a:p>
          <a:p>
            <a:pPr lvl="0"/>
            <a:r>
              <a:rPr lang="nl-BE" dirty="0"/>
              <a:t>Middagpauze: 12u15 - 13u35</a:t>
            </a:r>
          </a:p>
          <a:p>
            <a:pPr lvl="0"/>
            <a:r>
              <a:rPr lang="nl-BE" dirty="0"/>
              <a:t>Tussendoortjes: </a:t>
            </a:r>
          </a:p>
          <a:p>
            <a:pPr marL="0" lvl="0" indent="0">
              <a:buNone/>
            </a:pPr>
            <a:r>
              <a:rPr lang="nl-BE" sz="2400" dirty="0">
                <a:sym typeface="Wingdings" panose="05000000000000000000" pitchFamily="2" charset="2"/>
              </a:rPr>
              <a:t>	 voormiddag: f</a:t>
            </a:r>
            <a:r>
              <a:rPr lang="nl-BE" sz="2400" dirty="0"/>
              <a:t>ruit</a:t>
            </a:r>
            <a:br>
              <a:rPr lang="nl-BE" sz="2400" dirty="0"/>
            </a:br>
            <a:r>
              <a:rPr lang="nl-BE" sz="2400" dirty="0"/>
              <a:t>	</a:t>
            </a:r>
            <a:r>
              <a:rPr lang="nl-BE" sz="2400" dirty="0">
                <a:sym typeface="Wingdings" panose="05000000000000000000" pitchFamily="2" charset="2"/>
              </a:rPr>
              <a:t> namiddag:</a:t>
            </a:r>
            <a:r>
              <a:rPr lang="nl-BE" sz="2400" dirty="0"/>
              <a:t> gezonde koek/noten/rozijntjes/fruit/…</a:t>
            </a:r>
          </a:p>
          <a:p>
            <a:pPr lvl="0"/>
            <a:r>
              <a:rPr lang="nl-BE" dirty="0"/>
              <a:t>Boterhammen in een </a:t>
            </a:r>
            <a:r>
              <a:rPr lang="nl-BE" b="1" dirty="0"/>
              <a:t>brooddoos</a:t>
            </a:r>
          </a:p>
          <a:p>
            <a:r>
              <a:rPr lang="nl-BE" dirty="0"/>
              <a:t>Water in een drinkfles</a:t>
            </a:r>
          </a:p>
          <a:p>
            <a:r>
              <a:rPr lang="nl-BE" dirty="0"/>
              <a:t>Maaltijdlijst tijdig indienen!</a:t>
            </a:r>
          </a:p>
          <a:p>
            <a:pPr marL="0" indent="0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b="1" dirty="0"/>
              <a:t>COVID INFO: momenteel eten we nog boterhammen in de klas.</a:t>
            </a:r>
          </a:p>
          <a:p>
            <a:pPr lvl="0" algn="ctr"/>
            <a:endParaRPr lang="nl-BE" b="1" dirty="0"/>
          </a:p>
          <a:p>
            <a:pPr marL="0" lvl="0" indent="0" algn="ctr">
              <a:buNone/>
            </a:pPr>
            <a:endParaRPr lang="nl-BE" dirty="0"/>
          </a:p>
          <a:p>
            <a:pPr marL="0" lvl="0" indent="0">
              <a:buNone/>
            </a:pPr>
            <a:endParaRPr lang="nl-BE" dirty="0"/>
          </a:p>
          <a:p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4BE8BBE-5404-4428-B244-9B8A6ED10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4624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BE" sz="4000" b="1" dirty="0"/>
              <a:t>Vragen?</a:t>
            </a:r>
          </a:p>
          <a:p>
            <a:pPr marL="0" indent="0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/>
              <a:t>- Aan het eind</a:t>
            </a:r>
          </a:p>
          <a:p>
            <a:pPr marL="0" indent="0" algn="ctr">
              <a:buNone/>
            </a:pPr>
            <a:r>
              <a:rPr lang="nl-BE" dirty="0"/>
              <a:t>- Via de chatfunctie</a:t>
            </a:r>
          </a:p>
        </p:txBody>
      </p:sp>
      <p:pic>
        <p:nvPicPr>
          <p:cNvPr id="4" name="Afbeelding 3" descr="Afbeelding met persoon, tafel, zitten, binnen&#10;&#10;Automatisch gegenereerde beschrijving">
            <a:extLst>
              <a:ext uri="{FF2B5EF4-FFF2-40B4-BE49-F238E27FC236}">
                <a16:creationId xmlns:a16="http://schemas.microsoft.com/office/drawing/2014/main" xmlns="" id="{BA9A3412-C02E-40A1-82A2-3A9B696A9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45" y="1196752"/>
            <a:ext cx="3096262" cy="41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46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Nog even napraten…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11953"/>
            <a:ext cx="8280920" cy="5205192"/>
          </a:xfrm>
        </p:spPr>
        <p:txBody>
          <a:bodyPr>
            <a:normAutofit/>
          </a:bodyPr>
          <a:lstStyle/>
          <a:p>
            <a:pPr lvl="0"/>
            <a:r>
              <a:rPr lang="nl-BE" dirty="0"/>
              <a:t>maximumfactuur: via schoolfactuur</a:t>
            </a:r>
          </a:p>
          <a:p>
            <a:pPr lvl="0"/>
            <a:r>
              <a:rPr lang="nl-BE" dirty="0"/>
              <a:t>toiletgebruik: liefst tijdens de speeltijd, als het moet ook tijdens de les.</a:t>
            </a:r>
          </a:p>
          <a:p>
            <a:pPr lvl="0"/>
            <a:r>
              <a:rPr lang="nl-BE" dirty="0"/>
              <a:t>turnen en zwemmen:</a:t>
            </a:r>
          </a:p>
          <a:p>
            <a:pPr marL="0" lvl="0" indent="0">
              <a:buNone/>
            </a:pPr>
            <a:r>
              <a:rPr lang="nl-BE" dirty="0"/>
              <a:t>	</a:t>
            </a:r>
            <a:r>
              <a:rPr lang="nl-BE" dirty="0">
                <a:sym typeface="Wingdings" panose="05000000000000000000" pitchFamily="2" charset="2"/>
              </a:rPr>
              <a:t></a:t>
            </a:r>
            <a:r>
              <a:rPr lang="nl-BE" dirty="0"/>
              <a:t> turnen: shortje en schoolt-shirt</a:t>
            </a:r>
          </a:p>
          <a:p>
            <a:pPr marL="0" lvl="0" indent="0">
              <a:buNone/>
            </a:pPr>
            <a:r>
              <a:rPr lang="nl-BE" dirty="0">
                <a:sym typeface="Wingdings" panose="05000000000000000000" pitchFamily="2" charset="2"/>
              </a:rPr>
              <a:t>	 zwemmen: aansluitende, gemakkelijke 	zwemkledij, haar in een staart en 	algemeen gemakkelijke kledij en schoeisel. </a:t>
            </a:r>
            <a:endParaRPr lang="nl-BE" dirty="0"/>
          </a:p>
          <a:p>
            <a:r>
              <a:rPr lang="nl-BE" b="1" dirty="0"/>
              <a:t>Wees steeds op tijd!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B2F3C91-4E07-4724-810C-9BE3E1F9B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4800" dirty="0"/>
              <a:t>Benieuwd naar onze klassen? </a:t>
            </a:r>
            <a:r>
              <a:rPr lang="nl-BE" sz="4800" dirty="0">
                <a:sym typeface="Wingdings" panose="05000000000000000000" pitchFamily="2" charset="2"/>
              </a:rPr>
              <a:t></a:t>
            </a: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297555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D8CCE23-0569-4BC2-BD13-202459C8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2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/>
              <a:t/>
            </a:r>
            <a:br>
              <a:rPr lang="nl-BE" dirty="0"/>
            </a:br>
            <a:r>
              <a:rPr lang="nl-BE" sz="4000" dirty="0"/>
              <a:t>Lokaal juf Ellen: Lieveheersbeestjesklas</a:t>
            </a:r>
            <a:endParaRPr lang="nl-BE" dirty="0"/>
          </a:p>
        </p:txBody>
      </p:sp>
      <p:pic>
        <p:nvPicPr>
          <p:cNvPr id="5" name="Tijdelijke aanduiding voor inhoud 4" descr="Afbeelding met binnen, tafel, plafond, kamer&#10;&#10;Automatisch gegenereerde beschrijving">
            <a:extLst>
              <a:ext uri="{FF2B5EF4-FFF2-40B4-BE49-F238E27FC236}">
                <a16:creationId xmlns:a16="http://schemas.microsoft.com/office/drawing/2014/main" xmlns="" id="{7FEB7776-EFA0-44CA-92F8-09A3CC3D5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12" y="1235168"/>
            <a:ext cx="7132976" cy="5348194"/>
          </a:xfrm>
        </p:spPr>
      </p:pic>
    </p:spTree>
    <p:extLst>
      <p:ext uri="{BB962C8B-B14F-4D97-AF65-F5344CB8AC3E}">
        <p14:creationId xmlns:p14="http://schemas.microsoft.com/office/powerpoint/2010/main" val="315112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4482332-A838-4AC7-9847-16870CE0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Lokaal juf Lieselotte: Bloemenklas</a:t>
            </a:r>
          </a:p>
        </p:txBody>
      </p:sp>
      <p:pic>
        <p:nvPicPr>
          <p:cNvPr id="5" name="Tijdelijke aanduiding voor inhoud 4" descr="Afbeelding met plafond, binnen, tafel, kamer&#10;&#10;Automatisch gegenereerde beschrijving">
            <a:extLst>
              <a:ext uri="{FF2B5EF4-FFF2-40B4-BE49-F238E27FC236}">
                <a16:creationId xmlns:a16="http://schemas.microsoft.com/office/drawing/2014/main" xmlns="" id="{00B09D90-110F-422C-964D-FE1C289CF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92" y="1325562"/>
            <a:ext cx="7012416" cy="5257800"/>
          </a:xfrm>
        </p:spPr>
      </p:pic>
    </p:spTree>
    <p:extLst>
      <p:ext uri="{BB962C8B-B14F-4D97-AF65-F5344CB8AC3E}">
        <p14:creationId xmlns:p14="http://schemas.microsoft.com/office/powerpoint/2010/main" val="382082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283E424-229A-4977-A33B-D41F9ED7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5092570-9ABB-4FC7-ABFE-251E17005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Oefenen op vaardigheden (</a:t>
            </a:r>
            <a:r>
              <a:rPr lang="nl-BE" dirty="0" err="1"/>
              <a:t>bvb</a:t>
            </a:r>
            <a:r>
              <a:rPr lang="nl-BE" dirty="0"/>
              <a:t>. aan en uit)</a:t>
            </a:r>
          </a:p>
          <a:p>
            <a:r>
              <a:rPr lang="nl-BE" dirty="0"/>
              <a:t>Leerstof inoefenen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Meer info via </a:t>
            </a:r>
            <a:br>
              <a:rPr lang="nl-BE" dirty="0"/>
            </a:br>
            <a:r>
              <a:rPr lang="nl-BE" dirty="0"/>
              <a:t>https://youtu.be/NqwqVJ8VeGM</a:t>
            </a:r>
          </a:p>
        </p:txBody>
      </p:sp>
    </p:spTree>
    <p:extLst>
      <p:ext uri="{BB962C8B-B14F-4D97-AF65-F5344CB8AC3E}">
        <p14:creationId xmlns:p14="http://schemas.microsoft.com/office/powerpoint/2010/main" val="1975873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EF21828-830D-43C9-99C0-CE1E5E39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7200" b="1" dirty="0"/>
              <a:t>Openstaande vacatures </a:t>
            </a:r>
            <a:r>
              <a:rPr lang="nl-BE" sz="7200" b="1" dirty="0">
                <a:sym typeface="Wingdings" panose="05000000000000000000" pitchFamily="2" charset="2"/>
              </a:rPr>
              <a:t></a:t>
            </a:r>
            <a:endParaRPr lang="nl-BE" sz="7200" b="1" dirty="0"/>
          </a:p>
          <a:p>
            <a:pPr marL="0" indent="0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sz="4000" dirty="0"/>
              <a:t>Zwemouder </a:t>
            </a:r>
            <a:endParaRPr lang="nl-BE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11" y="4005064"/>
            <a:ext cx="3600378" cy="24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ABE9DD-3B1E-4B0C-ADD2-D574EA26D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0"/>
            <a:ext cx="7272808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En dan nog één iets … </a:t>
            </a:r>
            <a:r>
              <a:rPr lang="nl-BE" dirty="0">
                <a:sym typeface="Wingdings" panose="05000000000000000000" pitchFamily="2" charset="2"/>
              </a:rPr>
              <a:t>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/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/>
              <a:t>Ons oudercomité zoekt leden. 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Zin in?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Laat van je horen! </a:t>
            </a:r>
          </a:p>
        </p:txBody>
      </p:sp>
    </p:spTree>
    <p:extLst>
      <p:ext uri="{BB962C8B-B14F-4D97-AF65-F5344CB8AC3E}">
        <p14:creationId xmlns:p14="http://schemas.microsoft.com/office/powerpoint/2010/main" val="273690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Vragen?</a:t>
            </a:r>
            <a:br>
              <a:rPr lang="nl-BE" b="1" dirty="0"/>
            </a:br>
            <a:r>
              <a:rPr lang="nl-BE" b="1" dirty="0"/>
              <a:t/>
            </a:r>
            <a:br>
              <a:rPr lang="nl-BE" b="1" dirty="0"/>
            </a:br>
            <a:r>
              <a:rPr lang="nl-BE" dirty="0"/>
              <a:t>Typ ze gerust in de chatfunctie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nl-BE" dirty="0"/>
              <a:t>Even 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576" y="5445224"/>
            <a:ext cx="5580216" cy="16890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BE" sz="2000" dirty="0"/>
              <a:t>E-mailadres: juflieselotte@bsmijlpaal.be</a:t>
            </a:r>
          </a:p>
          <a:p>
            <a:pPr marL="0" lvl="0" indent="0">
              <a:buNone/>
            </a:pPr>
            <a:r>
              <a:rPr lang="nl-BE" sz="2000" dirty="0"/>
              <a:t>De website: www.bsmijlpaal.be </a:t>
            </a:r>
            <a:r>
              <a:rPr lang="nl-BE" sz="2000" dirty="0">
                <a:sym typeface="Wingdings 3"/>
              </a:rPr>
              <a:t> nieuwsbrief</a:t>
            </a:r>
          </a:p>
          <a:p>
            <a:pPr marL="0" lvl="0" indent="0">
              <a:buNone/>
            </a:pPr>
            <a:r>
              <a:rPr lang="nl-BE" sz="2000" dirty="0"/>
              <a:t>Secretariaat: 09 226 75 00</a:t>
            </a:r>
          </a:p>
          <a:p>
            <a:pPr lvl="0"/>
            <a:endParaRPr lang="nl-BE" dirty="0"/>
          </a:p>
          <a:p>
            <a:pPr marL="0" lvl="0" indent="0"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xmlns="" id="{E9B22F19-66E0-4FB2-89FE-ECD2ED9D1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76035"/>
              </p:ext>
            </p:extLst>
          </p:nvPr>
        </p:nvGraphicFramePr>
        <p:xfrm>
          <a:off x="708824" y="1125642"/>
          <a:ext cx="8075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724">
                  <a:extLst>
                    <a:ext uri="{9D8B030D-6E8A-4147-A177-3AD203B41FA5}">
                      <a16:colId xmlns:a16="http://schemas.microsoft.com/office/drawing/2014/main" xmlns="" val="3439309484"/>
                    </a:ext>
                  </a:extLst>
                </a:gridCol>
                <a:gridCol w="3101516">
                  <a:extLst>
                    <a:ext uri="{9D8B030D-6E8A-4147-A177-3AD203B41FA5}">
                      <a16:colId xmlns:a16="http://schemas.microsoft.com/office/drawing/2014/main" xmlns="" val="1066171691"/>
                    </a:ext>
                  </a:extLst>
                </a:gridCol>
              </a:tblGrid>
              <a:tr h="1292252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Juf Ellen</a:t>
                      </a:r>
                    </a:p>
                    <a:p>
                      <a:endParaRPr lang="nl-BE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BE" b="0" dirty="0">
                          <a:solidFill>
                            <a:schemeClr val="tx1"/>
                          </a:solidFill>
                        </a:rPr>
                        <a:t>Iedere voormiddag 2, 3 of 4 lesuren</a:t>
                      </a:r>
                      <a:br>
                        <a:rPr lang="nl-BE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nl-BE" b="0" dirty="0">
                          <a:solidFill>
                            <a:schemeClr val="tx1"/>
                          </a:solidFill>
                        </a:rPr>
                        <a:t>(behalve op donderdag)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Juf Lieselotte</a:t>
                      </a:r>
                    </a:p>
                    <a:p>
                      <a:pPr algn="r"/>
                      <a:endParaRPr lang="nl-BE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nl-BE" b="0" dirty="0">
                          <a:solidFill>
                            <a:schemeClr val="tx1"/>
                          </a:solidFill>
                        </a:rPr>
                        <a:t>Vaste klasleerkracht</a:t>
                      </a:r>
                    </a:p>
                    <a:p>
                      <a:pPr algn="r"/>
                      <a:endParaRPr lang="nl-BE" sz="1800" b="1" dirty="0"/>
                    </a:p>
                    <a:p>
                      <a:pPr algn="r"/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BE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Juf Jolien</a:t>
                      </a: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BE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nl-BE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>2u zorg op donderdag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8100222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5495BD55-93F2-4769-9FBB-AFE5DB6CA889}"/>
              </a:ext>
            </a:extLst>
          </p:cNvPr>
          <p:cNvSpPr txBox="1"/>
          <p:nvPr/>
        </p:nvSpPr>
        <p:spPr>
          <a:xfrm>
            <a:off x="205576" y="3027490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Met beide juffen:</a:t>
            </a:r>
            <a:endParaRPr lang="nl-BE" dirty="0"/>
          </a:p>
          <a:p>
            <a:r>
              <a:rPr lang="nl-BE" dirty="0"/>
              <a:t>Taal, rekenen en muzische vorming</a:t>
            </a: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Co-teaching, groeperen volgens niveau, groeperen volgens interesse, …</a:t>
            </a:r>
          </a:p>
          <a:p>
            <a:r>
              <a:rPr lang="nl-BE" dirty="0">
                <a:sym typeface="Wingdings" panose="05000000000000000000" pitchFamily="2" charset="2"/>
              </a:rPr>
              <a:t> Flexibele </a:t>
            </a:r>
            <a:r>
              <a:rPr lang="nl-BE" dirty="0"/>
              <a:t>groepen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b="1" u="sng" dirty="0"/>
              <a:t>Enkel Juf Lieselotte: </a:t>
            </a:r>
            <a:endParaRPr lang="nl-BE" dirty="0"/>
          </a:p>
          <a:p>
            <a:r>
              <a:rPr lang="nl-BE" dirty="0"/>
              <a:t>Wereldoriëntatie en muzische vorming</a:t>
            </a:r>
          </a:p>
        </p:txBody>
      </p:sp>
      <p:pic>
        <p:nvPicPr>
          <p:cNvPr id="8" name="Afbeelding 7" descr="Afbeelding met buiten, persoon, tafel, vrouw&#10;&#10;Automatisch gegenereerde beschrijving">
            <a:extLst>
              <a:ext uri="{FF2B5EF4-FFF2-40B4-BE49-F238E27FC236}">
                <a16:creationId xmlns:a16="http://schemas.microsoft.com/office/drawing/2014/main" xmlns="" id="{0A0F3D62-7B0D-41B2-A42D-537DE0381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01" y="4221088"/>
            <a:ext cx="3264363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Benodigdheden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229" y="1106703"/>
            <a:ext cx="4752528" cy="474198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nl-BE" sz="3100" b="1" dirty="0"/>
              <a:t>Voorzien door de school:</a:t>
            </a:r>
          </a:p>
          <a:p>
            <a:pPr>
              <a:lnSpc>
                <a:spcPct val="210000"/>
              </a:lnSpc>
            </a:pPr>
            <a:r>
              <a:rPr lang="nl-BE" dirty="0"/>
              <a:t>Mapjes, leesboeken en werkboeken</a:t>
            </a:r>
          </a:p>
          <a:p>
            <a:pPr>
              <a:lnSpc>
                <a:spcPct val="210000"/>
              </a:lnSpc>
            </a:pPr>
            <a:r>
              <a:rPr lang="nl-BE" dirty="0"/>
              <a:t>Schrijfpotloden, kleurpotloden, stiften, scharen en lijm</a:t>
            </a:r>
          </a:p>
          <a:p>
            <a:pPr>
              <a:lnSpc>
                <a:spcPct val="210000"/>
              </a:lnSpc>
            </a:pPr>
            <a:r>
              <a:rPr lang="nl-BE" dirty="0"/>
              <a:t>Etiketten op de mappen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450C4A7B-B168-4902-8E0B-E55412430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12" y="1092858"/>
            <a:ext cx="4109824" cy="4741988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nl-BE" sz="3100" b="1" dirty="0"/>
              <a:t>Voorzien door de ouders:</a:t>
            </a:r>
          </a:p>
          <a:p>
            <a:pPr>
              <a:lnSpc>
                <a:spcPct val="200000"/>
              </a:lnSpc>
            </a:pPr>
            <a:r>
              <a:rPr lang="nl-BE" sz="3100" dirty="0"/>
              <a:t>2x A4-ringmap </a:t>
            </a:r>
          </a:p>
          <a:p>
            <a:pPr>
              <a:lnSpc>
                <a:spcPct val="200000"/>
              </a:lnSpc>
            </a:pPr>
            <a:r>
              <a:rPr lang="nl-BE" sz="3100" dirty="0"/>
              <a:t>Kaftpapier rond de agenda</a:t>
            </a:r>
          </a:p>
          <a:p>
            <a:pPr>
              <a:lnSpc>
                <a:spcPct val="200000"/>
              </a:lnSpc>
            </a:pPr>
            <a:r>
              <a:rPr lang="nl-BE" sz="3100" dirty="0"/>
              <a:t>Klein doosje</a:t>
            </a:r>
          </a:p>
          <a:p>
            <a:pPr>
              <a:lnSpc>
                <a:spcPct val="200000"/>
              </a:lnSpc>
            </a:pPr>
            <a:r>
              <a:rPr lang="nl-BE" sz="3100" dirty="0"/>
              <a:t>Laarsjes</a:t>
            </a:r>
          </a:p>
          <a:p>
            <a:pPr marL="0" indent="0">
              <a:lnSpc>
                <a:spcPct val="200000"/>
              </a:lnSpc>
              <a:buNone/>
            </a:pPr>
            <a:endParaRPr lang="nl-BE" sz="2100" b="1" u="sng" dirty="0"/>
          </a:p>
          <a:p>
            <a:pPr marL="0" indent="0">
              <a:lnSpc>
                <a:spcPct val="200000"/>
              </a:lnSpc>
              <a:buNone/>
            </a:pPr>
            <a:r>
              <a:rPr lang="nl-BE" sz="2100" b="1" u="sng" dirty="0"/>
              <a:t/>
            </a:r>
            <a:br>
              <a:rPr lang="nl-BE" sz="2100" b="1" u="sng" dirty="0"/>
            </a:br>
            <a:endParaRPr lang="nl-BE" sz="21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22E6C551-3E27-4F4D-B9DA-177305014DCC}"/>
              </a:ext>
            </a:extLst>
          </p:cNvPr>
          <p:cNvSpPr/>
          <p:nvPr/>
        </p:nvSpPr>
        <p:spPr>
          <a:xfrm>
            <a:off x="0" y="5417840"/>
            <a:ext cx="5472608" cy="14401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19DAB8CB-D8E1-44D8-AD96-DA99DDE91A10}"/>
              </a:ext>
            </a:extLst>
          </p:cNvPr>
          <p:cNvSpPr txBox="1"/>
          <p:nvPr/>
        </p:nvSpPr>
        <p:spPr>
          <a:xfrm>
            <a:off x="0" y="5537755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u="sng" dirty="0"/>
              <a:t>Niet verplicht, wel handig voor huistaken: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/>
              <a:t>Pennenzak met extra schrijfpotlood, kleurpotloden, slijper, lijm, schaar…</a:t>
            </a:r>
          </a:p>
        </p:txBody>
      </p:sp>
      <p:pic>
        <p:nvPicPr>
          <p:cNvPr id="8" name="Afbeelding 7" descr="Afbeelding met buiten, persoon, kind, gras&#10;&#10;Automatisch gegenereerde beschrijving">
            <a:extLst>
              <a:ext uri="{FF2B5EF4-FFF2-40B4-BE49-F238E27FC236}">
                <a16:creationId xmlns:a16="http://schemas.microsoft.com/office/drawing/2014/main" xmlns="" id="{B0C8EEAD-A887-47C2-A738-88A957F39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24" y="3667341"/>
            <a:ext cx="2393912" cy="3190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134888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Communicatie = belangrijk!</a:t>
            </a:r>
            <a:br>
              <a:rPr lang="nl-BE" b="1" dirty="0"/>
            </a:br>
            <a:r>
              <a:rPr lang="nl-BE" sz="3600" dirty="0"/>
              <a:t/>
            </a:r>
            <a:br>
              <a:rPr lang="nl-BE" sz="3600" dirty="0"/>
            </a:br>
            <a:r>
              <a:rPr lang="nl-BE" sz="3600" dirty="0"/>
              <a:t> juflieselotte@bsmijlpaal.be</a:t>
            </a:r>
            <a:br>
              <a:rPr lang="nl-BE" sz="3600" dirty="0"/>
            </a:br>
            <a:r>
              <a:rPr lang="nl-BE" sz="3600" dirty="0"/>
              <a:t>jufellen@bsmijlpaal.be</a:t>
            </a:r>
            <a:br>
              <a:rPr lang="nl-BE" sz="3600" dirty="0"/>
            </a:br>
            <a:r>
              <a:rPr lang="nl-BE" sz="3600" dirty="0"/>
              <a:t/>
            </a:r>
            <a:br>
              <a:rPr lang="nl-BE" sz="3600" dirty="0"/>
            </a:br>
            <a:r>
              <a:rPr lang="nl-BE" sz="3600" dirty="0"/>
              <a:t/>
            </a:r>
            <a:br>
              <a:rPr lang="nl-BE" sz="3600" dirty="0"/>
            </a:br>
            <a:r>
              <a:rPr lang="nl-BE" sz="3600" dirty="0"/>
              <a:t/>
            </a:r>
            <a:br>
              <a:rPr lang="nl-BE" sz="3600" dirty="0"/>
            </a:br>
            <a:r>
              <a:rPr lang="nl-BE" sz="4400" dirty="0"/>
              <a:t/>
            </a:r>
            <a:br>
              <a:rPr lang="nl-BE" sz="4400" dirty="0"/>
            </a:br>
            <a:r>
              <a:rPr lang="nl-BE" b="1" dirty="0"/>
              <a:t/>
            </a:r>
            <a:br>
              <a:rPr lang="nl-BE" b="1" dirty="0"/>
            </a:br>
            <a:r>
              <a:rPr lang="nl-BE" b="1" dirty="0"/>
              <a:t/>
            </a:r>
            <a:br>
              <a:rPr lang="nl-BE" b="1" dirty="0"/>
            </a:br>
            <a:endParaRPr lang="nl-BE" dirty="0"/>
          </a:p>
        </p:txBody>
      </p:sp>
      <p:pic>
        <p:nvPicPr>
          <p:cNvPr id="4" name="Afbeelding 3" descr="Afbeelding met gras, buiten, gebouw, veld&#10;&#10;Automatisch gegenereerde beschrijving">
            <a:extLst>
              <a:ext uri="{FF2B5EF4-FFF2-40B4-BE49-F238E27FC236}">
                <a16:creationId xmlns:a16="http://schemas.microsoft.com/office/drawing/2014/main" xmlns="" id="{5E1E8258-8CEF-4772-AB1D-0301B4D68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5148064" cy="38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7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373738" y="-306608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dirty="0">
              <a:latin typeface="Berlin Sans FB" panose="020E0602020502020306" pitchFamily="34" charset="0"/>
            </a:endParaRPr>
          </a:p>
          <a:p>
            <a:pPr algn="ctr"/>
            <a:r>
              <a:rPr lang="nl-BE" sz="4000" dirty="0"/>
              <a:t>BLOG</a:t>
            </a:r>
            <a:r>
              <a:rPr lang="nl-BE" sz="2400" dirty="0"/>
              <a:t>: eersteleerjaarmijlpaaldrongen.weebly.com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80F66A6-A8A6-48C4-AA80-6DFB84EC2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139942"/>
            <a:ext cx="467012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2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580926"/>
          </a:xfrm>
        </p:spPr>
        <p:txBody>
          <a:bodyPr>
            <a:normAutofit fontScale="90000"/>
          </a:bodyPr>
          <a:lstStyle/>
          <a:p>
            <a:r>
              <a:rPr lang="nl-BE" dirty="0"/>
              <a:t>Schoolagenda</a:t>
            </a:r>
            <a:br>
              <a:rPr lang="nl-BE" dirty="0"/>
            </a:br>
            <a:r>
              <a:rPr lang="nl-BE" sz="2700" dirty="0"/>
              <a:t>BELANGRIJK COMMUNICATIEMIDDEL</a:t>
            </a:r>
            <a:r>
              <a:rPr lang="nl-BE" sz="1800" dirty="0"/>
              <a:t/>
            </a:r>
            <a:br>
              <a:rPr lang="nl-BE" sz="1800" dirty="0"/>
            </a:br>
            <a:endParaRPr lang="nl-BE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8061"/>
            <a:ext cx="7467600" cy="54726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nl-BE" sz="2800" dirty="0"/>
              <a:t>dagelijkse controle</a:t>
            </a:r>
          </a:p>
          <a:p>
            <a:pPr lvl="0">
              <a:lnSpc>
                <a:spcPct val="120000"/>
              </a:lnSpc>
            </a:pPr>
            <a:r>
              <a:rPr lang="nl-BE" sz="2800" dirty="0"/>
              <a:t>data op voorhand noteren door de ouders</a:t>
            </a:r>
          </a:p>
          <a:p>
            <a:pPr>
              <a:lnSpc>
                <a:spcPct val="120000"/>
              </a:lnSpc>
            </a:pPr>
            <a:r>
              <a:rPr lang="nl-BE" sz="2800" dirty="0"/>
              <a:t>dagelijks ondertekenen</a:t>
            </a:r>
          </a:p>
          <a:p>
            <a:pPr>
              <a:lnSpc>
                <a:spcPct val="120000"/>
              </a:lnSpc>
            </a:pPr>
            <a:r>
              <a:rPr lang="nl-BE" sz="2800" dirty="0"/>
              <a:t>taak wordt genoteerd op de dag dat het af moet zijn.</a:t>
            </a:r>
          </a:p>
          <a:p>
            <a:pPr>
              <a:lnSpc>
                <a:spcPct val="120000"/>
              </a:lnSpc>
            </a:pPr>
            <a:r>
              <a:rPr lang="nl-BE" sz="2800" dirty="0"/>
              <a:t>info over kind</a:t>
            </a:r>
          </a:p>
          <a:p>
            <a:pPr>
              <a:lnSpc>
                <a:spcPct val="120000"/>
              </a:lnSpc>
            </a:pPr>
            <a:r>
              <a:rPr lang="nl-BE" sz="2800" dirty="0"/>
              <a:t>turnen en zwemmen (op donderdag NM)</a:t>
            </a:r>
          </a:p>
          <a:p>
            <a:pPr>
              <a:lnSpc>
                <a:spcPct val="120000"/>
              </a:lnSpc>
            </a:pPr>
            <a:endParaRPr lang="nl-BE" sz="2800" dirty="0"/>
          </a:p>
          <a:p>
            <a:pPr marL="0" indent="0">
              <a:lnSpc>
                <a:spcPct val="120000"/>
              </a:lnSpc>
              <a:buNone/>
            </a:pPr>
            <a:r>
              <a:rPr lang="nl-BE" sz="2800" dirty="0"/>
              <a:t>&gt; brieven worden meegegeven in de plastiek map</a:t>
            </a:r>
            <a:endParaRPr lang="nl-BE" sz="2400" dirty="0"/>
          </a:p>
        </p:txBody>
      </p:sp>
      <p:pic>
        <p:nvPicPr>
          <p:cNvPr id="4" name="Afbeelding 3" descr="schoolagenda_1_g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767135"/>
            <a:ext cx="1629138" cy="23133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926"/>
          </a:xfrm>
        </p:spPr>
        <p:txBody>
          <a:bodyPr>
            <a:normAutofit fontScale="90000"/>
          </a:bodyPr>
          <a:lstStyle/>
          <a:p>
            <a:r>
              <a:rPr lang="nl-BE" dirty="0"/>
              <a:t>Huistaken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11012"/>
            <a:ext cx="8712968" cy="5646988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nl-BE" dirty="0"/>
              <a:t>Taak: op maandag (1x taal, 1x rekenen)</a:t>
            </a: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tegen vrijdag</a:t>
            </a:r>
          </a:p>
          <a:p>
            <a:pPr lvl="0">
              <a:lnSpc>
                <a:spcPct val="160000"/>
              </a:lnSpc>
            </a:pPr>
            <a:r>
              <a:rPr lang="nl-BE" dirty="0"/>
              <a:t>Leesmap (2x per week)</a:t>
            </a: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b="1" dirty="0">
                <a:sym typeface="Wingdings" panose="05000000000000000000" pitchFamily="2" charset="2"/>
              </a:rPr>
              <a:t>Dagelijks </a:t>
            </a:r>
            <a:r>
              <a:rPr lang="nl-BE" b="1" dirty="0"/>
              <a:t>lezen! </a:t>
            </a:r>
            <a:r>
              <a:rPr lang="nl-BE" b="1" dirty="0">
                <a:sym typeface="Wingdings" panose="05000000000000000000" pitchFamily="2" charset="2"/>
              </a:rPr>
              <a:t></a:t>
            </a:r>
            <a:endParaRPr lang="nl-BE" b="1" dirty="0"/>
          </a:p>
          <a:p>
            <a:pPr lvl="0">
              <a:lnSpc>
                <a:spcPct val="160000"/>
              </a:lnSpc>
            </a:pPr>
            <a:r>
              <a:rPr lang="nl-BE" dirty="0"/>
              <a:t>Huistaakbegeleiding</a:t>
            </a:r>
            <a:r>
              <a:rPr lang="nl-BE" b="1" dirty="0"/>
              <a:t> </a:t>
            </a:r>
            <a:r>
              <a:rPr lang="nl-BE" dirty="0"/>
              <a:t>– dagelijks behalve de vrijdag</a:t>
            </a:r>
          </a:p>
          <a:p>
            <a:pPr lvl="0">
              <a:lnSpc>
                <a:spcPct val="160000"/>
              </a:lnSpc>
            </a:pPr>
            <a:r>
              <a:rPr lang="nl-BE" dirty="0"/>
              <a:t>Informatie schrijven op de huistaken = meerwaarde!</a:t>
            </a:r>
          </a:p>
          <a:p>
            <a:pPr>
              <a:lnSpc>
                <a:spcPct val="160000"/>
              </a:lnSpc>
            </a:pPr>
            <a:r>
              <a:rPr lang="nl-BE" dirty="0"/>
              <a:t>Huistaken maken mag altijd met concreet materiaal </a:t>
            </a:r>
          </a:p>
        </p:txBody>
      </p:sp>
      <p:pic>
        <p:nvPicPr>
          <p:cNvPr id="4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0DCAB6B0-1C34-4C29-B7AA-5645BA611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5592" y="1988839"/>
            <a:ext cx="3412871" cy="25589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453DC8B6-10C2-4422-9ADB-A0F1D7BE0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2591" y="137890"/>
            <a:ext cx="8778817" cy="6582220"/>
          </a:xfr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xmlns="" id="{7E16D801-9FD2-4E95-8548-878A5FF72EF4}"/>
              </a:ext>
            </a:extLst>
          </p:cNvPr>
          <p:cNvSpPr txBox="1">
            <a:spLocks/>
          </p:cNvSpPr>
          <p:nvPr/>
        </p:nvSpPr>
        <p:spPr>
          <a:xfrm>
            <a:off x="2699792" y="4619035"/>
            <a:ext cx="8229600" cy="21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4400" b="1" dirty="0">
                <a:highlight>
                  <a:srgbClr val="FFFF00"/>
                </a:highlight>
              </a:rPr>
              <a:t>COVID INFO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BE" dirty="0">
              <a:highlight>
                <a:srgbClr val="FFFF00"/>
              </a:highligh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BE" dirty="0">
                <a:highlight>
                  <a:srgbClr val="FFFF00"/>
                </a:highlight>
              </a:rPr>
              <a:t>Pas zwemmen vanaf 21/9</a:t>
            </a:r>
          </a:p>
        </p:txBody>
      </p:sp>
    </p:spTree>
    <p:extLst>
      <p:ext uri="{BB962C8B-B14F-4D97-AF65-F5344CB8AC3E}">
        <p14:creationId xmlns:p14="http://schemas.microsoft.com/office/powerpoint/2010/main" val="29228597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508</Words>
  <Application>Microsoft Office PowerPoint</Application>
  <PresentationFormat>Diavoorstelling (4:3)</PresentationFormat>
  <Paragraphs>198</Paragraphs>
  <Slides>27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Berlin Sans FB</vt:lpstr>
      <vt:lpstr>Calibri</vt:lpstr>
      <vt:lpstr>Wingdings</vt:lpstr>
      <vt:lpstr>Wingdings 3</vt:lpstr>
      <vt:lpstr>Kantoorthema</vt:lpstr>
      <vt:lpstr>infomoment eerste leerjaar  WELKOM!  Zetten jullie alvast je micro uit?</vt:lpstr>
      <vt:lpstr>PowerPoint-presentatie</vt:lpstr>
      <vt:lpstr>Even voorstellen</vt:lpstr>
      <vt:lpstr>Benodigdheden</vt:lpstr>
      <vt:lpstr>Communicatie = belangrijk!   juflieselotte@bsmijlpaal.be jufellen@bsmijlpaal.be       </vt:lpstr>
      <vt:lpstr>PowerPoint-presentatie</vt:lpstr>
      <vt:lpstr>Schoolagenda BELANGRIJK COMMUNICATIEMIDDEL </vt:lpstr>
      <vt:lpstr>Huistaken</vt:lpstr>
      <vt:lpstr>PowerPoint-presentatie</vt:lpstr>
      <vt:lpstr>Wat zit er steeds in de boekentas?</vt:lpstr>
      <vt:lpstr>Rekenen</vt:lpstr>
      <vt:lpstr>Taal</vt:lpstr>
      <vt:lpstr>Wereldoriëntatie</vt:lpstr>
      <vt:lpstr>Overgang naar het eerste leerjaar?</vt:lpstr>
      <vt:lpstr>PowerPoint-presentatie</vt:lpstr>
      <vt:lpstr>Zorg?</vt:lpstr>
      <vt:lpstr>Zorgcoördinator</vt:lpstr>
      <vt:lpstr>Rapport</vt:lpstr>
      <vt:lpstr>Speeltijden en maaltijden</vt:lpstr>
      <vt:lpstr>Nog even napraten…</vt:lpstr>
      <vt:lpstr>PowerPoint-presentatie</vt:lpstr>
      <vt:lpstr> Lokaal juf Ellen: Lieveheersbeestjesklas</vt:lpstr>
      <vt:lpstr>Lokaal juf Lieselotte: Bloemenklas</vt:lpstr>
      <vt:lpstr>ICT</vt:lpstr>
      <vt:lpstr>PowerPoint-presentatie</vt:lpstr>
      <vt:lpstr>    En dan nog één iets …   Ons oudercomité zoekt leden.   Zin in?  Laat van je horen! </vt:lpstr>
      <vt:lpstr>Vragen?  Typ ze gerust in de chatfunctie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Infoavond eerste leerjaar b</dc:title>
  <dc:creator>Tineke</dc:creator>
  <cp:lastModifiedBy>Ellen Joos</cp:lastModifiedBy>
  <cp:revision>139</cp:revision>
  <dcterms:created xsi:type="dcterms:W3CDTF">2012-09-01T18:57:26Z</dcterms:created>
  <dcterms:modified xsi:type="dcterms:W3CDTF">2020-09-07T15:34:51Z</dcterms:modified>
</cp:coreProperties>
</file>